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0" r:id="rId4"/>
    <p:sldId id="261" r:id="rId5"/>
    <p:sldId id="258" r:id="rId6"/>
    <p:sldId id="268" r:id="rId7"/>
    <p:sldId id="269" r:id="rId8"/>
    <p:sldId id="265" r:id="rId9"/>
    <p:sldId id="283" r:id="rId10"/>
    <p:sldId id="266" r:id="rId11"/>
    <p:sldId id="267" r:id="rId12"/>
    <p:sldId id="276" r:id="rId13"/>
    <p:sldId id="277" r:id="rId14"/>
    <p:sldId id="262" r:id="rId15"/>
    <p:sldId id="264" r:id="rId16"/>
    <p:sldId id="263" r:id="rId17"/>
    <p:sldId id="270" r:id="rId18"/>
    <p:sldId id="278" r:id="rId19"/>
    <p:sldId id="279" r:id="rId20"/>
    <p:sldId id="281" r:id="rId21"/>
    <p:sldId id="28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73723" autoAdjust="0"/>
  </p:normalViewPr>
  <p:slideViewPr>
    <p:cSldViewPr snapToGrid="0" showGuides="1">
      <p:cViewPr>
        <p:scale>
          <a:sx n="125" d="100"/>
          <a:sy n="125" d="100"/>
        </p:scale>
        <p:origin x="570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4beluek\Documents\fs-benchmark\excel\final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7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Charts!$B$6:$B$22</c:f>
              <c:numCache>
                <c:formatCode>General</c:formatCode>
                <c:ptCount val="12"/>
                <c:pt idx="0">
                  <c:v>249.85999999999999</c:v>
                </c:pt>
                <c:pt idx="1">
                  <c:v>253.44</c:v>
                </c:pt>
                <c:pt idx="2">
                  <c:v>230.48000000000002</c:v>
                </c:pt>
                <c:pt idx="3">
                  <c:v>244.71999999999997</c:v>
                </c:pt>
                <c:pt idx="4">
                  <c:v>236.11999999999998</c:v>
                </c:pt>
                <c:pt idx="5">
                  <c:v>260.16000000000003</c:v>
                </c:pt>
                <c:pt idx="6">
                  <c:v>444.32</c:v>
                </c:pt>
                <c:pt idx="7">
                  <c:v>232.2</c:v>
                </c:pt>
                <c:pt idx="8">
                  <c:v>198.14000000000001</c:v>
                </c:pt>
                <c:pt idx="9">
                  <c:v>125.12</c:v>
                </c:pt>
                <c:pt idx="10">
                  <c:v>129.76</c:v>
                </c:pt>
                <c:pt idx="11">
                  <c:v>127.66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Charts!$C$6:$C$22</c:f>
              <c:numCache>
                <c:formatCode>General</c:formatCode>
                <c:ptCount val="12"/>
                <c:pt idx="0">
                  <c:v>192.10000000000002</c:v>
                </c:pt>
                <c:pt idx="1">
                  <c:v>188.07999999999998</c:v>
                </c:pt>
                <c:pt idx="2">
                  <c:v>185.04000000000002</c:v>
                </c:pt>
                <c:pt idx="3">
                  <c:v>228.3</c:v>
                </c:pt>
                <c:pt idx="4">
                  <c:v>225.4</c:v>
                </c:pt>
                <c:pt idx="5">
                  <c:v>195.5</c:v>
                </c:pt>
                <c:pt idx="6">
                  <c:v>354.06000000000006</c:v>
                </c:pt>
                <c:pt idx="7">
                  <c:v>240.34</c:v>
                </c:pt>
                <c:pt idx="8">
                  <c:v>208.95999999999998</c:v>
                </c:pt>
                <c:pt idx="9">
                  <c:v>114.76000000000002</c:v>
                </c:pt>
                <c:pt idx="10">
                  <c:v>93.54</c:v>
                </c:pt>
                <c:pt idx="11">
                  <c:v>75.42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3272688"/>
        <c:axId val="273273080"/>
      </c:barChart>
      <c:catAx>
        <c:axId val="27327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273080"/>
        <c:crosses val="autoZero"/>
        <c:auto val="1"/>
        <c:lblAlgn val="ctr"/>
        <c:lblOffset val="100"/>
        <c:noMultiLvlLbl val="0"/>
      </c:catAx>
      <c:valAx>
        <c:axId val="273273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27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8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Charts!$B$6:$B$22</c:f>
              <c:numCache>
                <c:formatCode>General</c:formatCode>
                <c:ptCount val="12"/>
                <c:pt idx="0">
                  <c:v>91.080000000000013</c:v>
                </c:pt>
                <c:pt idx="1">
                  <c:v>76.3</c:v>
                </c:pt>
                <c:pt idx="2">
                  <c:v>66.64</c:v>
                </c:pt>
                <c:pt idx="3">
                  <c:v>132.94</c:v>
                </c:pt>
                <c:pt idx="4">
                  <c:v>125.91999999999999</c:v>
                </c:pt>
                <c:pt idx="5">
                  <c:v>124.97999999999999</c:v>
                </c:pt>
                <c:pt idx="6">
                  <c:v>129.52000000000001</c:v>
                </c:pt>
                <c:pt idx="7">
                  <c:v>75.38</c:v>
                </c:pt>
                <c:pt idx="8">
                  <c:v>61.440000000000012</c:v>
                </c:pt>
                <c:pt idx="9">
                  <c:v>73.14</c:v>
                </c:pt>
                <c:pt idx="10">
                  <c:v>63.219999999999992</c:v>
                </c:pt>
                <c:pt idx="11">
                  <c:v>62.239999999999995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Charts!$C$6:$C$22</c:f>
              <c:numCache>
                <c:formatCode>General</c:formatCode>
                <c:ptCount val="12"/>
                <c:pt idx="0">
                  <c:v>85.960000000000008</c:v>
                </c:pt>
                <c:pt idx="1">
                  <c:v>81.2</c:v>
                </c:pt>
                <c:pt idx="2">
                  <c:v>73.7</c:v>
                </c:pt>
                <c:pt idx="3">
                  <c:v>109.47999999999999</c:v>
                </c:pt>
                <c:pt idx="4">
                  <c:v>110.25999999999999</c:v>
                </c:pt>
                <c:pt idx="5">
                  <c:v>109.93999999999998</c:v>
                </c:pt>
                <c:pt idx="6">
                  <c:v>86.419999999999987</c:v>
                </c:pt>
                <c:pt idx="7">
                  <c:v>69.47999999999999</c:v>
                </c:pt>
                <c:pt idx="8">
                  <c:v>54.92</c:v>
                </c:pt>
                <c:pt idx="9">
                  <c:v>25.96</c:v>
                </c:pt>
                <c:pt idx="10">
                  <c:v>21.18</c:v>
                </c:pt>
                <c:pt idx="11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8135344"/>
        <c:axId val="218134168"/>
      </c:barChart>
      <c:catAx>
        <c:axId val="21813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8134168"/>
        <c:crosses val="autoZero"/>
        <c:auto val="1"/>
        <c:lblAlgn val="ctr"/>
        <c:lblOffset val="100"/>
        <c:noMultiLvlLbl val="0"/>
      </c:catAx>
      <c:valAx>
        <c:axId val="218134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8135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9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Charts!$B$6:$B$14</c:f>
              <c:numCache>
                <c:formatCode>General</c:formatCode>
                <c:ptCount val="6"/>
                <c:pt idx="0">
                  <c:v>174.86639999999997</c:v>
                </c:pt>
                <c:pt idx="1">
                  <c:v>146.5498</c:v>
                </c:pt>
                <c:pt idx="2">
                  <c:v>127.96559999999999</c:v>
                </c:pt>
                <c:pt idx="3">
                  <c:v>40.1432</c:v>
                </c:pt>
                <c:pt idx="4">
                  <c:v>38.033799999999999</c:v>
                </c:pt>
                <c:pt idx="5">
                  <c:v>37.753599999999992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Charts!$C$6:$C$14</c:f>
              <c:numCache>
                <c:formatCode>General</c:formatCode>
                <c:ptCount val="6"/>
                <c:pt idx="0">
                  <c:v>165.08840000000001</c:v>
                </c:pt>
                <c:pt idx="1">
                  <c:v>155.90539999999999</c:v>
                </c:pt>
                <c:pt idx="2">
                  <c:v>141.51300000000001</c:v>
                </c:pt>
                <c:pt idx="3">
                  <c:v>33.113799999999998</c:v>
                </c:pt>
                <c:pt idx="4">
                  <c:v>33.333399999999997</c:v>
                </c:pt>
                <c:pt idx="5">
                  <c:v>33.243600000000001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3273864"/>
        <c:axId val="273274256"/>
      </c:barChart>
      <c:catAx>
        <c:axId val="273273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274256"/>
        <c:crosses val="autoZero"/>
        <c:auto val="1"/>
        <c:lblAlgn val="ctr"/>
        <c:lblOffset val="100"/>
        <c:noMultiLvlLbl val="0"/>
      </c:catAx>
      <c:valAx>
        <c:axId val="27327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273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0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Charts!$B$6:$B$14</c:f>
              <c:numCache>
                <c:formatCode>General</c:formatCode>
                <c:ptCount val="6"/>
                <c:pt idx="0">
                  <c:v>479.75240000000002</c:v>
                </c:pt>
                <c:pt idx="1">
                  <c:v>486.5634</c:v>
                </c:pt>
                <c:pt idx="2">
                  <c:v>442.51159999999999</c:v>
                </c:pt>
                <c:pt idx="3">
                  <c:v>73.680599999999998</c:v>
                </c:pt>
                <c:pt idx="4">
                  <c:v>71.100999999999999</c:v>
                </c:pt>
                <c:pt idx="5">
                  <c:v>78.319800000000001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Charts!$C$6:$C$14</c:f>
              <c:numCache>
                <c:formatCode>General</c:formatCode>
                <c:ptCount val="6"/>
                <c:pt idx="0">
                  <c:v>368.84180000000003</c:v>
                </c:pt>
                <c:pt idx="1">
                  <c:v>361.11679999999996</c:v>
                </c:pt>
                <c:pt idx="2">
                  <c:v>355.32299999999998</c:v>
                </c:pt>
                <c:pt idx="3">
                  <c:v>68.760799999999989</c:v>
                </c:pt>
                <c:pt idx="4">
                  <c:v>67.890999999999991</c:v>
                </c:pt>
                <c:pt idx="5">
                  <c:v>58.921399999999991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7920720"/>
        <c:axId val="307921112"/>
      </c:barChart>
      <c:catAx>
        <c:axId val="30792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7921112"/>
        <c:crosses val="autoZero"/>
        <c:auto val="1"/>
        <c:lblAlgn val="ctr"/>
        <c:lblOffset val="100"/>
        <c:noMultiLvlLbl val="0"/>
      </c:catAx>
      <c:valAx>
        <c:axId val="307921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792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0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4680.3742000000002</c:v>
                </c:pt>
                <c:pt idx="1">
                  <c:v>3108.1640000000002</c:v>
                </c:pt>
                <c:pt idx="2">
                  <c:v>2852.5665999999997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3820.0852000000004</c:v>
                </c:pt>
                <c:pt idx="1">
                  <c:v>3146.9245999999998</c:v>
                </c:pt>
                <c:pt idx="2">
                  <c:v>2998.1627999999996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8130640"/>
        <c:axId val="271232592"/>
      </c:barChart>
      <c:catAx>
        <c:axId val="21813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2592"/>
        <c:crosses val="autoZero"/>
        <c:auto val="1"/>
        <c:lblAlgn val="ctr"/>
        <c:lblOffset val="100"/>
        <c:noMultiLvlLbl val="0"/>
      </c:catAx>
      <c:valAx>
        <c:axId val="27123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8130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1634.9338</c:v>
                </c:pt>
                <c:pt idx="1">
                  <c:v>1125.4897999999998</c:v>
                </c:pt>
                <c:pt idx="2">
                  <c:v>924.92679999999996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1151.4368000000002</c:v>
                </c:pt>
                <c:pt idx="1">
                  <c:v>1036.8254000000002</c:v>
                </c:pt>
                <c:pt idx="2">
                  <c:v>821.98019999999997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1228280"/>
        <c:axId val="271231024"/>
      </c:barChart>
      <c:catAx>
        <c:axId val="271228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1024"/>
        <c:crosses val="autoZero"/>
        <c:auto val="1"/>
        <c:lblAlgn val="ctr"/>
        <c:lblOffset val="100"/>
        <c:noMultiLvlLbl val="0"/>
      </c:catAx>
      <c:valAx>
        <c:axId val="27123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28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1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16014.305600000002</c:v>
                </c:pt>
                <c:pt idx="1">
                  <c:v>16607.349399999999</c:v>
                </c:pt>
                <c:pt idx="2">
                  <c:v>16342.888800000001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14688.913399999999</c:v>
                </c:pt>
                <c:pt idx="1">
                  <c:v>11970.23</c:v>
                </c:pt>
                <c:pt idx="2">
                  <c:v>9653.4405999999999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1233376"/>
        <c:axId val="271230240"/>
      </c:barChart>
      <c:catAx>
        <c:axId val="27123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0240"/>
        <c:crosses val="autoZero"/>
        <c:auto val="1"/>
        <c:lblAlgn val="ctr"/>
        <c:lblOffset val="100"/>
        <c:noMultiLvlLbl val="0"/>
      </c:catAx>
      <c:valAx>
        <c:axId val="27123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3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2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9362.409599999999</c:v>
                </c:pt>
                <c:pt idx="1">
                  <c:v>8091.8930000000009</c:v>
                </c:pt>
                <c:pt idx="2">
                  <c:v>7968.3125999999993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3322.8705999999997</c:v>
                </c:pt>
                <c:pt idx="1">
                  <c:v>2710.3966</c:v>
                </c:pt>
                <c:pt idx="2">
                  <c:v>2585.2689999999998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1229456"/>
        <c:axId val="271231808"/>
      </c:barChart>
      <c:catAx>
        <c:axId val="27122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1808"/>
        <c:crosses val="autoZero"/>
        <c:auto val="1"/>
        <c:lblAlgn val="ctr"/>
        <c:lblOffset val="100"/>
        <c:noMultiLvlLbl val="0"/>
      </c:catAx>
      <c:valAx>
        <c:axId val="27123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2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58EB7-BFE5-4A0E-BF23-C79B54785E29}" type="datetimeFigureOut">
              <a:rPr lang="de-DE" smtClean="0"/>
              <a:t>02.03.2020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E025E-89BB-4995-A7B2-9489418E07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90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37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405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508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Ram absichtlich reduziert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83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Durchsatz</a:t>
            </a:r>
            <a:r>
              <a:rPr lang="de-DE" baseline="0" dirty="0"/>
              <a:t> in Megabyte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Btrfs</a:t>
            </a:r>
            <a:r>
              <a:rPr lang="de-DE" baseline="0" dirty="0"/>
              <a:t> tendenziell schneller (außer Fileserver)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855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deutlich schneller bei </a:t>
            </a:r>
            <a:r>
              <a:rPr lang="de-DE" dirty="0" err="1"/>
              <a:t>randomRW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206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678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Unterschiede vernachlässigbar bei sehr vielen </a:t>
            </a:r>
            <a:r>
              <a:rPr lang="de-DE" sz="1400" dirty="0" err="1"/>
              <a:t>Datien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SDD deutlich schneller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865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Btrfs</a:t>
            </a:r>
            <a:r>
              <a:rPr lang="de-DE" baseline="0" dirty="0"/>
              <a:t> besseres Management großer Dateien</a:t>
            </a:r>
          </a:p>
          <a:p>
            <a:r>
              <a:rPr lang="de-DE" baseline="0" dirty="0"/>
              <a:t>.vs.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„</a:t>
            </a:r>
            <a:r>
              <a:rPr lang="en-US" dirty="0"/>
              <a:t>With small files </a:t>
            </a:r>
            <a:r>
              <a:rPr lang="en-US" dirty="0" err="1"/>
              <a:t>Btrfs</a:t>
            </a:r>
            <a:r>
              <a:rPr lang="en-US" dirty="0"/>
              <a:t> can really shine, since it will inline the data into the metadata”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0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028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Veschlüsselung</a:t>
            </a:r>
            <a:r>
              <a:rPr lang="de-DE" dirty="0"/>
              <a:t>:</a:t>
            </a:r>
            <a:r>
              <a:rPr lang="de-DE" baseline="0" dirty="0"/>
              <a:t> Keine 3rd Party mit Performance </a:t>
            </a:r>
            <a:r>
              <a:rPr lang="de-DE" baseline="0" dirty="0" err="1"/>
              <a:t>einbußen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Extent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Allokierung</a:t>
            </a:r>
            <a:r>
              <a:rPr lang="de-DE" baseline="0" dirty="0"/>
              <a:t> von 128MB </a:t>
            </a:r>
            <a:r>
              <a:rPr lang="de-DE" baseline="0" dirty="0" err="1"/>
              <a:t>forlaufendem</a:t>
            </a:r>
            <a:r>
              <a:rPr lang="de-DE" baseline="0" dirty="0"/>
              <a:t> physischen Speicher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: </a:t>
            </a:r>
            <a:r>
              <a:rPr lang="de-DE" dirty="0" err="1"/>
              <a:t>allocate</a:t>
            </a:r>
            <a:r>
              <a:rPr lang="de-DE" dirty="0"/>
              <a:t>-on-</a:t>
            </a:r>
            <a:r>
              <a:rPr lang="de-DE" dirty="0" err="1"/>
              <a:t>flush</a:t>
            </a:r>
            <a:r>
              <a:rPr lang="de-DE" baseline="0" dirty="0"/>
              <a:t>: bündeln von Schreibanfragen, um den I/O Durchsatz zu erhöhen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Metadata</a:t>
            </a:r>
            <a:r>
              <a:rPr lang="de-DE" dirty="0"/>
              <a:t> Checksums</a:t>
            </a:r>
            <a:r>
              <a:rPr lang="de-DE" baseline="0" dirty="0"/>
              <a:t>: Erhöhung der Zuverlässigkeit der Metadaten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421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59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Butter / </a:t>
            </a:r>
            <a:r>
              <a:rPr lang="de-DE" dirty="0" err="1"/>
              <a:t>Better</a:t>
            </a:r>
            <a:r>
              <a:rPr lang="de-DE" dirty="0"/>
              <a:t> FS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Super block -&gt; </a:t>
            </a:r>
            <a:r>
              <a:rPr lang="de-DE" dirty="0" err="1"/>
              <a:t>achor</a:t>
            </a:r>
            <a:r>
              <a:rPr lang="de-DE" dirty="0"/>
              <a:t> -&gt;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subvoluemes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COW </a:t>
            </a:r>
            <a:r>
              <a:rPr lang="de-DE" dirty="0" err="1"/>
              <a:t>friendly</a:t>
            </a:r>
            <a:r>
              <a:rPr lang="de-DE" dirty="0"/>
              <a:t> B+-Bäume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WinBtrfs</a:t>
            </a:r>
            <a:r>
              <a:rPr lang="de-DE" dirty="0"/>
              <a:t> =  ein von Grund auf neu geschriebener freier Dateisystem-Treiber für Windows und </a:t>
            </a:r>
            <a:r>
              <a:rPr lang="de-DE" dirty="0" err="1"/>
              <a:t>React</a:t>
            </a:r>
            <a:r>
              <a:rPr lang="de-DE" dirty="0"/>
              <a:t> 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Snapshots: Neues </a:t>
            </a:r>
            <a:r>
              <a:rPr lang="de-DE" dirty="0" err="1"/>
              <a:t>Subvolumne</a:t>
            </a:r>
            <a:r>
              <a:rPr lang="de-DE" dirty="0"/>
              <a:t> unterhalb des </a:t>
            </a:r>
            <a:r>
              <a:rPr lang="de-DE" dirty="0" err="1"/>
              <a:t>Subvolumes</a:t>
            </a:r>
            <a:r>
              <a:rPr lang="de-DE" dirty="0"/>
              <a:t> (gleiche Ebene). Read-</a:t>
            </a:r>
            <a:r>
              <a:rPr lang="de-DE" dirty="0" err="1"/>
              <a:t>Only</a:t>
            </a:r>
            <a:r>
              <a:rPr lang="de-DE" dirty="0"/>
              <a:t> oder Editierbar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Deduplikation</a:t>
            </a:r>
            <a:r>
              <a:rPr lang="de-DE" dirty="0"/>
              <a:t>: Dateiblöcke mit selbem Inhalt werden nur einmal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: </a:t>
            </a:r>
            <a:r>
              <a:rPr lang="de-DE" dirty="0" err="1"/>
              <a:t>allocate</a:t>
            </a:r>
            <a:r>
              <a:rPr lang="de-DE" dirty="0"/>
              <a:t>-on-</a:t>
            </a:r>
            <a:r>
              <a:rPr lang="de-DE" dirty="0" err="1"/>
              <a:t>flush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Prüfsummen für alle Daten und </a:t>
            </a:r>
            <a:r>
              <a:rPr lang="de-DE" dirty="0" err="1"/>
              <a:t>Meta</a:t>
            </a:r>
            <a:r>
              <a:rPr lang="de-DE" dirty="0"/>
              <a:t> Daten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Data </a:t>
            </a:r>
            <a:r>
              <a:rPr lang="de-DE" dirty="0" err="1"/>
              <a:t>integrity</a:t>
            </a:r>
            <a:r>
              <a:rPr lang="de-DE" dirty="0"/>
              <a:t> -&gt; Fehlerkorrekturen</a:t>
            </a:r>
            <a:r>
              <a:rPr lang="de-DE" baseline="0" dirty="0"/>
              <a:t> unabsichtlicher Änderung von Rohdaten (</a:t>
            </a:r>
            <a:r>
              <a:rPr lang="de-DE" baseline="0" dirty="0" err="1"/>
              <a:t>bit</a:t>
            </a:r>
            <a:r>
              <a:rPr lang="de-DE" baseline="0" dirty="0"/>
              <a:t> </a:t>
            </a:r>
            <a:r>
              <a:rPr lang="de-DE" baseline="0" dirty="0" err="1"/>
              <a:t>rod</a:t>
            </a:r>
            <a:r>
              <a:rPr lang="de-DE" baseline="0" dirty="0"/>
              <a:t>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crash </a:t>
            </a:r>
            <a:r>
              <a:rPr lang="de-DE" dirty="0" err="1"/>
              <a:t>recover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Raid auf Dateisystem Ebene (</a:t>
            </a:r>
            <a:r>
              <a:rPr lang="de-DE" dirty="0" err="1"/>
              <a:t>vs</a:t>
            </a:r>
            <a:r>
              <a:rPr lang="de-DE" dirty="0"/>
              <a:t> Hardware / Software bei Ext)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Keine</a:t>
            </a:r>
            <a:r>
              <a:rPr lang="de-DE" baseline="0" dirty="0"/>
              <a:t> Abhängigkeit von Hardware Controller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/>
              <a:t>Verwendung unterschiedlicher Datenträger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Prüfsummen zwischen Datenträgern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Bei Wiederherstellung eines defekten Laufwerks nur Daten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70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COW </a:t>
                </a:r>
                <a:r>
                  <a:rPr lang="de-DE" dirty="0" err="1"/>
                  <a:t>Friedly</a:t>
                </a:r>
                <a:r>
                  <a:rPr lang="de-DE" dirty="0"/>
                  <a:t> </a:t>
                </a:r>
                <a:r>
                  <a:rPr lang="de-DE" dirty="0" err="1"/>
                  <a:t>B+Baum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Vollständig balancierter Baum (selbstbalancierend)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Knoten speichert eine variable Anzahl von Schlüssel k und k+1 Pointer (Üblicherweise mehrere Hundert)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Schlüssel sind aufsteigend sortiert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Schlüssel stellen Grenze dar -&gt; links und rechtseitiger Verweis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Einfügen, Löschen und suchen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Vollständig balancierter Baum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Einfügen</a:t>
                </a:r>
                <a:r>
                  <a:rPr lang="de-DE" dirty="0"/>
                  <a:t>, Löschen und suchen in 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𝑂(log⁡(𝑛))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49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Einfügen: (3 Klicks)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Pfad wird von Root zu Leaf traversiert.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Alle geänderten Seiten werden in einen anderen Ort geschrieben ohne die alte Seiten zu ändern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Neue Root / neue Version des Baumes wird erstellt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Alte Root wird zum löschen markiert+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Garbage</a:t>
                </a:r>
                <a:r>
                  <a:rPr lang="de-DE" dirty="0"/>
                  <a:t> </a:t>
                </a:r>
                <a:r>
                  <a:rPr lang="de-DE" dirty="0" err="1"/>
                  <a:t>Collector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Vollständig balancierter Baum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Einfügen</a:t>
                </a:r>
                <a:r>
                  <a:rPr lang="de-DE" dirty="0"/>
                  <a:t>, Löschen und suchen in 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𝑂(log⁡(𝑛))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266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4 Klicks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Löschoperationen verändern nicht die bestehenden Daten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Es wird eine COW ausgeführt</a:t>
            </a:r>
          </a:p>
          <a:p>
            <a:r>
              <a:rPr lang="de-DE" dirty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435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 Klick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 mit </a:t>
            </a:r>
            <a:r>
              <a:rPr lang="de-DE" dirty="0" err="1"/>
              <a:t>Ref</a:t>
            </a:r>
            <a:r>
              <a:rPr lang="de-DE" dirty="0"/>
              <a:t> Count (in getrenntem Baum gespeichert)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Ähnlich zu COW aber originale </a:t>
            </a:r>
            <a:r>
              <a:rPr lang="de-DE" dirty="0" err="1"/>
              <a:t>Node</a:t>
            </a:r>
            <a:r>
              <a:rPr lang="de-DE" dirty="0"/>
              <a:t> wird nicht wie nach COW zum löschen markiert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Wenn Counter 0 dann löschen / block kann wiederverwendet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77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658600"/>
            <a:ext cx="12192000" cy="21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96400" y="4658533"/>
            <a:ext cx="2199200" cy="219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12067" y="0"/>
            <a:ext cx="9567600" cy="4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19382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 preserve="1">
  <p:cSld name="Title short + 1 column +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49872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987200" cy="39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31580110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7819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5392133"/>
            <a:ext cx="12192000" cy="146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5363200" y="5392133"/>
            <a:ext cx="1465600" cy="1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314567" y="1501533"/>
            <a:ext cx="7562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314567" y="3554055"/>
            <a:ext cx="7562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4702800" y="3299073"/>
            <a:ext cx="278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6686182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" name="Google Shape;23;p4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872300" y="1592200"/>
            <a:ext cx="8447200" cy="41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▪"/>
              <a:defRPr sz="4000" i="1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1268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66" b="1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sz="9066" b="1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7436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5876805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99930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119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7506799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8623988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1377287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609600" y="0"/>
            <a:ext cx="10972800" cy="11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28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cxnSp>
        <p:nvCxnSpPr>
          <p:cNvPr id="84" name="Google Shape;84;p10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955092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75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2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1148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de-DE" dirty="0" err="1"/>
              <a:t>adsa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728867" y="6125133"/>
            <a:ext cx="14632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07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8" r:id="rId10"/>
    <p:sldLayoutId id="2147483672" r:id="rId11"/>
  </p:sldLayoutIdLst>
  <p:transition>
    <p:fad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312067" y="846814"/>
            <a:ext cx="9567600" cy="3811586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</a:t>
            </a:r>
            <a:br>
              <a:rPr lang="de-DE" dirty="0"/>
            </a:br>
            <a:r>
              <a:rPr lang="de-DE" sz="1800" dirty="0"/>
              <a:t>David </a:t>
            </a:r>
            <a:r>
              <a:rPr lang="de-DE" sz="1800" dirty="0" err="1"/>
              <a:t>Kaub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Benedikt Lüken-Winkels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97" y="5037151"/>
            <a:ext cx="1470023" cy="1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68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Löschen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8756705" y="4199302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926401" y="1683125"/>
            <a:ext cx="922145" cy="4110208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5257793" y="4344975"/>
            <a:ext cx="149009" cy="512893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8" name="Parallelogramm 37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55" name="Parallelogramm 54"/>
          <p:cNvSpPr/>
          <p:nvPr/>
        </p:nvSpPr>
        <p:spPr>
          <a:xfrm>
            <a:off x="6598572" y="4202140"/>
            <a:ext cx="1416324" cy="809737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5,7</a:t>
            </a:r>
          </a:p>
        </p:txBody>
      </p:sp>
      <p:cxnSp>
        <p:nvCxnSpPr>
          <p:cNvPr id="48" name="Gewinkelte Verbindung 47"/>
          <p:cNvCxnSpPr>
            <a:stCxn id="38" idx="4"/>
            <a:endCxn id="55" idx="0"/>
          </p:cNvCxnSpPr>
          <p:nvPr/>
        </p:nvCxnSpPr>
        <p:spPr>
          <a:xfrm rot="5400000">
            <a:off x="7054272" y="3526005"/>
            <a:ext cx="928598" cy="423673"/>
          </a:xfrm>
          <a:prstGeom prst="bentConnector3">
            <a:avLst>
              <a:gd name="adj1" fmla="val 24356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winkelte Verbindung 49"/>
          <p:cNvCxnSpPr>
            <a:stCxn id="38" idx="4"/>
            <a:endCxn id="7" idx="0"/>
          </p:cNvCxnSpPr>
          <p:nvPr/>
        </p:nvCxnSpPr>
        <p:spPr>
          <a:xfrm rot="16200000" flipH="1">
            <a:off x="8123612" y="2880337"/>
            <a:ext cx="925760" cy="1712170"/>
          </a:xfrm>
          <a:prstGeom prst="bentConnector3">
            <a:avLst>
              <a:gd name="adj1" fmla="val 24278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/>
          <p:cNvCxnSpPr>
            <a:stCxn id="38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24339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6620862" y="4205755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cxnSp>
        <p:nvCxnSpPr>
          <p:cNvPr id="73" name="Gewinkelte Verbindung 72"/>
          <p:cNvCxnSpPr>
            <a:stCxn id="8" idx="2"/>
            <a:endCxn id="72" idx="0"/>
          </p:cNvCxnSpPr>
          <p:nvPr/>
        </p:nvCxnSpPr>
        <p:spPr>
          <a:xfrm rot="16200000" flipH="1">
            <a:off x="5855252" y="2754273"/>
            <a:ext cx="928598" cy="1974365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ußzeilenplatzhalter 5">
            <a:extLst>
              <a:ext uri="{FF2B5EF4-FFF2-40B4-BE49-F238E27FC236}">
                <a16:creationId xmlns:a16="http://schemas.microsoft.com/office/drawing/2014/main" id="{38C322E1-0E34-466A-9E45-1F63FAE0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27477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6" grpId="0" animBg="1"/>
      <p:bldP spid="86" grpId="1" animBg="1"/>
      <p:bldP spid="112" grpId="0" animBg="1"/>
      <p:bldP spid="112" grpId="1" animBg="1"/>
      <p:bldP spid="38" grpId="0" animBg="1"/>
      <p:bldP spid="55" grpId="0" animBg="1"/>
      <p:bldP spid="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– Kopieren (COW)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79252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E,1</a:t>
            </a:r>
          </a:p>
        </p:txBody>
      </p:sp>
      <p:sp>
        <p:nvSpPr>
          <p:cNvPr id="6" name="Rechteck 5"/>
          <p:cNvSpPr/>
          <p:nvPr/>
        </p:nvSpPr>
        <p:spPr>
          <a:xfrm>
            <a:off x="611811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G,1</a:t>
            </a:r>
          </a:p>
        </p:txBody>
      </p:sp>
      <p:sp>
        <p:nvSpPr>
          <p:cNvPr id="7" name="Rechteck 6"/>
          <p:cNvSpPr/>
          <p:nvPr/>
        </p:nvSpPr>
        <p:spPr>
          <a:xfrm>
            <a:off x="8441579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H,1</a:t>
            </a:r>
          </a:p>
        </p:txBody>
      </p:sp>
      <p:sp>
        <p:nvSpPr>
          <p:cNvPr id="8" name="Rechteck 7"/>
          <p:cNvSpPr/>
          <p:nvPr/>
        </p:nvSpPr>
        <p:spPr>
          <a:xfrm>
            <a:off x="6115989" y="308528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C,1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7661193" y="3035684"/>
            <a:ext cx="606927" cy="2325590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6499459" y="4197418"/>
            <a:ext cx="606927" cy="2122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7CDCA1F-605D-4DDB-8348-AADD9D3694E4}"/>
              </a:ext>
            </a:extLst>
          </p:cNvPr>
          <p:cNvSpPr/>
          <p:nvPr/>
        </p:nvSpPr>
        <p:spPr>
          <a:xfrm>
            <a:off x="1469053" y="449482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D,1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AE87A4E-BE06-4605-BC1E-5CCB41C5FD6E}"/>
              </a:ext>
            </a:extLst>
          </p:cNvPr>
          <p:cNvSpPr/>
          <p:nvPr/>
        </p:nvSpPr>
        <p:spPr>
          <a:xfrm>
            <a:off x="3792520" y="3080166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B,1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9EFF094-FB87-45CA-9711-C34C505F8134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rot="5400000">
            <a:off x="3014199" y="3030629"/>
            <a:ext cx="604921" cy="2323467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AFD5C63C-B356-4BEB-A89E-0808CCDC2907}"/>
              </a:ext>
            </a:extLst>
          </p:cNvPr>
          <p:cNvCxnSpPr>
            <a:stCxn id="24" idx="2"/>
            <a:endCxn id="5" idx="0"/>
          </p:cNvCxnSpPr>
          <p:nvPr/>
        </p:nvCxnSpPr>
        <p:spPr>
          <a:xfrm rot="16200000" flipH="1">
            <a:off x="4172372" y="4195921"/>
            <a:ext cx="612041" cy="1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93D3346A-171B-452B-9140-95F6DB8DE9C5}"/>
              </a:ext>
            </a:extLst>
          </p:cNvPr>
          <p:cNvSpPr/>
          <p:nvPr/>
        </p:nvSpPr>
        <p:spPr>
          <a:xfrm>
            <a:off x="4955408" y="173949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P,1</a:t>
            </a:r>
          </a:p>
        </p:txBody>
      </p:sp>
      <p:sp>
        <p:nvSpPr>
          <p:cNvPr id="39" name="Parallelogramm 38">
            <a:extLst>
              <a:ext uri="{FF2B5EF4-FFF2-40B4-BE49-F238E27FC236}">
                <a16:creationId xmlns:a16="http://schemas.microsoft.com/office/drawing/2014/main" id="{878740FF-C9F4-4BC8-89CD-E11894A75CAF}"/>
              </a:ext>
            </a:extLst>
          </p:cNvPr>
          <p:cNvSpPr/>
          <p:nvPr/>
        </p:nvSpPr>
        <p:spPr>
          <a:xfrm>
            <a:off x="7293769" y="1741351"/>
            <a:ext cx="1371743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Q,1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E1E1B73D-9558-4D47-B773-CFD5AEDFBF9F}"/>
              </a:ext>
            </a:extLst>
          </p:cNvPr>
          <p:cNvCxnSpPr>
            <a:stCxn id="31" idx="2"/>
            <a:endCxn id="24" idx="0"/>
          </p:cNvCxnSpPr>
          <p:nvPr/>
        </p:nvCxnSpPr>
        <p:spPr>
          <a:xfrm rot="5400000">
            <a:off x="4794366" y="2233252"/>
            <a:ext cx="530940" cy="1162888"/>
          </a:xfrm>
          <a:prstGeom prst="bentConnector3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948B72D2-6E2F-4F70-8CE1-E3A99605879A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5953543" y="2236962"/>
            <a:ext cx="536054" cy="1160581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087632C2-5A13-4737-BBE7-60FE4B9EB2A1}"/>
              </a:ext>
            </a:extLst>
          </p:cNvPr>
          <p:cNvCxnSpPr>
            <a:cxnSpLocks/>
            <a:stCxn id="39" idx="3"/>
            <a:endCxn id="24" idx="0"/>
          </p:cNvCxnSpPr>
          <p:nvPr/>
        </p:nvCxnSpPr>
        <p:spPr>
          <a:xfrm rot="5400000">
            <a:off x="5912288" y="1113578"/>
            <a:ext cx="532693" cy="3400483"/>
          </a:xfrm>
          <a:prstGeom prst="bentConnector3">
            <a:avLst>
              <a:gd name="adj1" fmla="val 30927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82E528B7-15FF-43A2-AD60-22A7035B5714}"/>
              </a:ext>
            </a:extLst>
          </p:cNvPr>
          <p:cNvCxnSpPr>
            <a:cxnSpLocks/>
            <a:stCxn id="39" idx="4"/>
            <a:endCxn id="8" idx="0"/>
          </p:cNvCxnSpPr>
          <p:nvPr/>
        </p:nvCxnSpPr>
        <p:spPr>
          <a:xfrm rot="5400000">
            <a:off x="7121848" y="2227486"/>
            <a:ext cx="537807" cy="1177780"/>
          </a:xfrm>
          <a:prstGeom prst="bentConnector3">
            <a:avLst>
              <a:gd name="adj1" fmla="val 6763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37007817-599F-472E-8197-243F883906B5}"/>
              </a:ext>
            </a:extLst>
          </p:cNvPr>
          <p:cNvSpPr txBox="1"/>
          <p:nvPr/>
        </p:nvSpPr>
        <p:spPr>
          <a:xfrm>
            <a:off x="4144287" y="32562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B,2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98F5722-C817-4E83-8B05-F9A146ABCB29}"/>
              </a:ext>
            </a:extLst>
          </p:cNvPr>
          <p:cNvSpPr txBox="1"/>
          <p:nvPr/>
        </p:nvSpPr>
        <p:spPr>
          <a:xfrm>
            <a:off x="6469875" y="3260974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C,2</a:t>
            </a:r>
          </a:p>
        </p:txBody>
      </p:sp>
      <p:sp>
        <p:nvSpPr>
          <p:cNvPr id="25" name="Fußzeilenplatzhalter 5">
            <a:extLst>
              <a:ext uri="{FF2B5EF4-FFF2-40B4-BE49-F238E27FC236}">
                <a16:creationId xmlns:a16="http://schemas.microsoft.com/office/drawing/2014/main" id="{18538FE1-2058-46D6-B784-2225E286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284235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9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Snapshot und Rollback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6" name="snapshotHome">
            <a:hlinkClick r:id="" action="ppaction://media"/>
            <a:extLst>
              <a:ext uri="{FF2B5EF4-FFF2-40B4-BE49-F238E27FC236}">
                <a16:creationId xmlns:a16="http://schemas.microsoft.com/office/drawing/2014/main" id="{475545DF-2D37-4DCA-9E9F-CD72806A42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94577"/>
            <a:ext cx="10619595" cy="47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82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Volume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3" name="addDevice">
            <a:hlinkClick r:id="" action="ppaction://media"/>
            <a:extLst>
              <a:ext uri="{FF2B5EF4-FFF2-40B4-BE49-F238E27FC236}">
                <a16:creationId xmlns:a16="http://schemas.microsoft.com/office/drawing/2014/main" id="{976C625C-296B-4B18-97F9-75162BDBE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20895"/>
            <a:ext cx="9539995" cy="4904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531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69" y="-109220"/>
            <a:ext cx="12580338" cy="70764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433320" y="2159000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Encode Sans"/>
              </a:rPr>
              <a:t>Benchmarks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89599" y="6705610"/>
            <a:ext cx="84898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Quelle: https://media.istockphoto.com/videos/laptop-going-up-in-smoke-while-person-is-working-on-it-video-id682543744?s=640x640</a:t>
            </a:r>
          </a:p>
        </p:txBody>
      </p:sp>
    </p:spTree>
    <p:extLst>
      <p:ext uri="{BB962C8B-B14F-4D97-AF65-F5344CB8AC3E}">
        <p14:creationId xmlns:p14="http://schemas.microsoft.com/office/powerpoint/2010/main" val="13452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Filebench</a:t>
            </a:r>
            <a:endParaRPr lang="de-DE" dirty="0"/>
          </a:p>
          <a:p>
            <a:r>
              <a:rPr lang="de-DE" dirty="0"/>
              <a:t>Simulation von </a:t>
            </a:r>
            <a:r>
              <a:rPr lang="de-DE" dirty="0" err="1"/>
              <a:t>Workloads</a:t>
            </a:r>
            <a:endParaRPr lang="de-DE" dirty="0"/>
          </a:p>
          <a:p>
            <a:pPr lvl="1"/>
            <a:r>
              <a:rPr lang="de-DE" dirty="0"/>
              <a:t>Fileserver</a:t>
            </a:r>
          </a:p>
          <a:p>
            <a:pPr lvl="1"/>
            <a:r>
              <a:rPr lang="de-DE" dirty="0"/>
              <a:t>Erstellen/Kopieren von Dateien</a:t>
            </a:r>
          </a:p>
          <a:p>
            <a:pPr lvl="1"/>
            <a:r>
              <a:rPr lang="de-DE" dirty="0"/>
              <a:t>Zufälliges Lesen und Schreiben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7143760" y="979077"/>
            <a:ext cx="4728200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$dir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=/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=50000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=16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mode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quit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firstdone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3" name="Rechteck 22"/>
          <p:cNvSpPr/>
          <p:nvPr/>
        </p:nvSpPr>
        <p:spPr>
          <a:xfrm>
            <a:off x="3835400" y="765522"/>
            <a:ext cx="7929880" cy="50783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fileset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bigfileset,path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dir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,entries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process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filecreate,instances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thread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filecreatethread,memsize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=10m,instances=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createfile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=createfile1,filesetname=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bigfileset,fd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writewholefile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=writefile1,fd=1,iosize=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closefile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=closefile1,fd=1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404588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1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 Umgebung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355098" y="1600200"/>
            <a:ext cx="5571683" cy="3928400"/>
          </a:xfrm>
        </p:spPr>
        <p:txBody>
          <a:bodyPr/>
          <a:lstStyle/>
          <a:p>
            <a:r>
              <a:rPr lang="de-DE" dirty="0"/>
              <a:t>AMD R5 3600 6x3,6 Ghz</a:t>
            </a:r>
          </a:p>
          <a:p>
            <a:r>
              <a:rPr lang="de-DE" dirty="0"/>
              <a:t>8 GB Arbeitsspeicher</a:t>
            </a:r>
          </a:p>
          <a:p>
            <a:r>
              <a:rPr lang="de-DE" dirty="0"/>
              <a:t>Sekundärspeicher (SATA 3)</a:t>
            </a:r>
          </a:p>
          <a:p>
            <a:pPr lvl="1"/>
            <a:r>
              <a:rPr lang="de-DE" dirty="0"/>
              <a:t>HDD: WD Blue 500GB 7200rpm</a:t>
            </a:r>
          </a:p>
          <a:p>
            <a:pPr lvl="1"/>
            <a:r>
              <a:rPr lang="de-DE" dirty="0"/>
              <a:t>SSD: Samsung 840 Evo 250GB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987BEE-8262-4B19-A358-6838152F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448454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MB/s SSD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449334"/>
              </p:ext>
            </p:extLst>
          </p:nvPr>
        </p:nvGraphicFramePr>
        <p:xfrm>
          <a:off x="732801" y="1197366"/>
          <a:ext cx="9996000" cy="4927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243580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MB/s HDD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6249337"/>
              </p:ext>
            </p:extLst>
          </p:nvPr>
        </p:nvGraphicFramePr>
        <p:xfrm>
          <a:off x="732800" y="1214634"/>
          <a:ext cx="9996000" cy="49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03878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Operationen/s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2933"/>
              </p:ext>
            </p:extLst>
          </p:nvPr>
        </p:nvGraphicFramePr>
        <p:xfrm>
          <a:off x="0" y="1742173"/>
          <a:ext cx="6096000" cy="438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10653"/>
              </p:ext>
            </p:extLst>
          </p:nvPr>
        </p:nvGraphicFramePr>
        <p:xfrm>
          <a:off x="6408590" y="1742173"/>
          <a:ext cx="5783409" cy="4382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Encode Sans"/>
              </a:rPr>
              <a:t>HDD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Encode Sans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29526156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DE" sz="32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/>
              <a:t>ext4</a:t>
            </a:r>
          </a:p>
          <a:p>
            <a:r>
              <a:rPr lang="de-DE" dirty="0"/>
              <a:t>Default FS in Ubuntu und Debian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 err="1"/>
              <a:t>btrfs</a:t>
            </a:r>
            <a:endParaRPr lang="de-DE" b="1" dirty="0"/>
          </a:p>
          <a:p>
            <a:r>
              <a:rPr lang="de-DE" dirty="0"/>
              <a:t>Verwendet u.a. von Facebook, </a:t>
            </a:r>
            <a:r>
              <a:rPr lang="de-DE" dirty="0" err="1"/>
              <a:t>OpenSUSE</a:t>
            </a:r>
            <a:r>
              <a:rPr lang="de-DE" dirty="0"/>
              <a:t>, SUSE Enterprise</a:t>
            </a:r>
          </a:p>
          <a:p>
            <a:r>
              <a:rPr lang="de-DE" dirty="0" err="1"/>
              <a:t>Copy</a:t>
            </a:r>
            <a:r>
              <a:rPr lang="de-DE" dirty="0"/>
              <a:t>-On-Write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985191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Operationen/s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Encode Sans"/>
              </a:rPr>
              <a:t>HDD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Encode Sans"/>
              </a:rPr>
              <a:t>SSD</a:t>
            </a: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79111"/>
              </p:ext>
            </p:extLst>
          </p:nvPr>
        </p:nvGraphicFramePr>
        <p:xfrm>
          <a:off x="6096000" y="1799925"/>
          <a:ext cx="6096000" cy="432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50402"/>
              </p:ext>
            </p:extLst>
          </p:nvPr>
        </p:nvGraphicFramePr>
        <p:xfrm>
          <a:off x="0" y="1887964"/>
          <a:ext cx="6096000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349445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Operationen/s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Encode Sans"/>
              </a:rPr>
              <a:t>HDD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Encode Sans"/>
              </a:rPr>
              <a:t>SSD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422306"/>
              </p:ext>
            </p:extLst>
          </p:nvPr>
        </p:nvGraphicFramePr>
        <p:xfrm>
          <a:off x="6096001" y="1887964"/>
          <a:ext cx="6095999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50374"/>
              </p:ext>
            </p:extLst>
          </p:nvPr>
        </p:nvGraphicFramePr>
        <p:xfrm>
          <a:off x="1" y="1887964"/>
          <a:ext cx="6096000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064831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F4FFF-20D5-4FD9-B588-213E57FF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2432FDA-54F2-4E98-8982-001BFE7A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7629002" cy="4144400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in den meisten Fällen schneller</a:t>
            </a:r>
          </a:p>
          <a:p>
            <a:r>
              <a:rPr lang="de-DE" dirty="0"/>
              <a:t>ext4 beim Kopieren auf HDD tendenziell schneller</a:t>
            </a:r>
          </a:p>
          <a:p>
            <a:r>
              <a:rPr lang="de-DE" dirty="0" err="1"/>
              <a:t>btrfs</a:t>
            </a:r>
            <a:r>
              <a:rPr lang="de-DE" dirty="0"/>
              <a:t> überwiegt mit Features und Funktionalität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205B84-5F0B-4269-A3B4-1224EBCF4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3B2C9E-C5E5-4958-ADAB-82657CD1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BE6759-6359-4534-A475-457274A69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5" y="2344621"/>
            <a:ext cx="3368809" cy="33688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B8075A-8973-41F1-8D9E-B84CB468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30" y="2313451"/>
            <a:ext cx="2223518" cy="2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94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32650-4C65-4E04-935A-735FA6508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23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4AD4B5-8637-46D5-80E2-16A553490345}"/>
              </a:ext>
            </a:extLst>
          </p:cNvPr>
          <p:cNvSpPr txBox="1"/>
          <p:nvPr/>
        </p:nvSpPr>
        <p:spPr>
          <a:xfrm>
            <a:off x="1902576" y="1740664"/>
            <a:ext cx="8386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Encode Sans"/>
              </a:rPr>
              <a:t>Danke für die </a:t>
            </a:r>
            <a:r>
              <a:rPr lang="de-DE" sz="5400" dirty="0" err="1">
                <a:solidFill>
                  <a:schemeClr val="bg1"/>
                </a:solidFill>
                <a:latin typeface="Encode Sans"/>
              </a:rPr>
              <a:t>Aufmersamkeit</a:t>
            </a:r>
            <a:endParaRPr lang="de-DE" sz="5400" dirty="0">
              <a:solidFill>
                <a:schemeClr val="bg1"/>
              </a:solidFill>
              <a:latin typeface="Encode San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B87AA1-D6E3-4D1A-A8D8-569326D23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577" y="4605710"/>
            <a:ext cx="1519423" cy="1519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3D7F02E-28FD-4827-9FC9-2D81A587E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55" y="4605710"/>
            <a:ext cx="1002866" cy="10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1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8A3CA1C-B77E-4867-95DE-D2A69CA4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72FC20-61EF-4C57-A8F4-C0C90390B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</p:spPr>
        <p:txBody>
          <a:bodyPr/>
          <a:lstStyle/>
          <a:p>
            <a:r>
              <a:rPr lang="en-US" sz="2000" dirty="0"/>
              <a:t>Josef </a:t>
            </a:r>
            <a:r>
              <a:rPr lang="en-US" sz="2000" dirty="0" err="1"/>
              <a:t>Bacik</a:t>
            </a:r>
            <a:r>
              <a:rPr lang="en-US" sz="2000" dirty="0"/>
              <a:t>.  </a:t>
            </a:r>
            <a:r>
              <a:rPr lang="en-US" sz="2000" dirty="0" err="1"/>
              <a:t>Btrfs</a:t>
            </a:r>
            <a:r>
              <a:rPr lang="en-US" sz="2000" dirty="0"/>
              <a:t>: The </a:t>
            </a:r>
            <a:r>
              <a:rPr lang="en-US" sz="2000" dirty="0" err="1"/>
              <a:t>swiss</a:t>
            </a:r>
            <a:r>
              <a:rPr lang="en-US" sz="2000" dirty="0"/>
              <a:t> army knife of </a:t>
            </a:r>
            <a:r>
              <a:rPr lang="en-US" sz="2000" dirty="0" err="1"/>
              <a:t>storage.;login</a:t>
            </a:r>
            <a:r>
              <a:rPr lang="en-US" sz="2000" dirty="0"/>
              <a:t>:, 37(1), 2012.</a:t>
            </a:r>
          </a:p>
          <a:p>
            <a:r>
              <a:rPr lang="en-US" sz="2000" dirty="0"/>
              <a:t>Avantika  </a:t>
            </a:r>
            <a:r>
              <a:rPr lang="en-US" sz="2000" dirty="0" err="1"/>
              <a:t>Mathur</a:t>
            </a:r>
            <a:r>
              <a:rPr lang="en-US" sz="2000" dirty="0"/>
              <a:t>,  </a:t>
            </a:r>
            <a:r>
              <a:rPr lang="en-US" sz="2000" dirty="0" err="1"/>
              <a:t>Mingming</a:t>
            </a:r>
            <a:r>
              <a:rPr lang="en-US" sz="2000" dirty="0"/>
              <a:t>  Cao,  and  Andreas  </a:t>
            </a:r>
            <a:r>
              <a:rPr lang="en-US" sz="2000" dirty="0" err="1"/>
              <a:t>Dilger</a:t>
            </a:r>
            <a:r>
              <a:rPr lang="en-US" sz="2000" dirty="0"/>
              <a:t>.   Ext4:  The  </a:t>
            </a:r>
            <a:r>
              <a:rPr lang="en-US" sz="2000" dirty="0" err="1"/>
              <a:t>nextgeneration</a:t>
            </a:r>
            <a:r>
              <a:rPr lang="en-US" sz="2000" dirty="0"/>
              <a:t> of the ext3 file </a:t>
            </a:r>
            <a:r>
              <a:rPr lang="en-US" sz="2000" dirty="0" err="1"/>
              <a:t>system.;login</a:t>
            </a:r>
            <a:r>
              <a:rPr lang="en-US" sz="2000" dirty="0"/>
              <a:t>:, 32(3), 2007.</a:t>
            </a:r>
          </a:p>
          <a:p>
            <a:r>
              <a:rPr lang="en-US" sz="2000" dirty="0" err="1"/>
              <a:t>Ohad</a:t>
            </a:r>
            <a:r>
              <a:rPr lang="en-US" sz="2000" dirty="0"/>
              <a:t> </a:t>
            </a:r>
            <a:r>
              <a:rPr lang="en-US" sz="2000" dirty="0" err="1"/>
              <a:t>Rodeh</a:t>
            </a:r>
            <a:r>
              <a:rPr lang="en-US" sz="2000" dirty="0"/>
              <a:t>, Josef </a:t>
            </a:r>
            <a:r>
              <a:rPr lang="en-US" sz="2000" dirty="0" err="1"/>
              <a:t>Bacik</a:t>
            </a:r>
            <a:r>
              <a:rPr lang="en-US" sz="2000" dirty="0"/>
              <a:t>, and Chris Mason.  BTRFS: the </a:t>
            </a:r>
            <a:r>
              <a:rPr lang="en-US" sz="2000" dirty="0" err="1"/>
              <a:t>linux</a:t>
            </a:r>
            <a:r>
              <a:rPr lang="en-US" sz="2000" dirty="0"/>
              <a:t> b-tree file-</a:t>
            </a:r>
            <a:r>
              <a:rPr lang="en-US" sz="2000" dirty="0" err="1"/>
              <a:t>system.TOS</a:t>
            </a:r>
            <a:r>
              <a:rPr lang="en-US" sz="2000" dirty="0"/>
              <a:t>, 9(3):9:1–9:32, 2013.</a:t>
            </a:r>
          </a:p>
          <a:p>
            <a:r>
              <a:rPr lang="de-DE" sz="2000" dirty="0" err="1"/>
              <a:t>Vasily</a:t>
            </a:r>
            <a:r>
              <a:rPr lang="de-DE" sz="2000" dirty="0"/>
              <a:t>  </a:t>
            </a:r>
            <a:r>
              <a:rPr lang="de-DE" sz="2000" dirty="0" err="1"/>
              <a:t>Tarasov</a:t>
            </a:r>
            <a:r>
              <a:rPr lang="de-DE" sz="2000" dirty="0"/>
              <a:t>,  </a:t>
            </a:r>
            <a:r>
              <a:rPr lang="de-DE" sz="2000" dirty="0" err="1"/>
              <a:t>Erez</a:t>
            </a:r>
            <a:r>
              <a:rPr lang="de-DE" sz="2000" dirty="0"/>
              <a:t>  Zadok,  </a:t>
            </a:r>
            <a:r>
              <a:rPr lang="de-DE" sz="2000" dirty="0" err="1"/>
              <a:t>and</a:t>
            </a:r>
            <a:r>
              <a:rPr lang="de-DE" sz="2000" dirty="0"/>
              <a:t>  Spencer  </a:t>
            </a:r>
            <a:r>
              <a:rPr lang="de-DE" sz="2000" dirty="0" err="1"/>
              <a:t>Shepler</a:t>
            </a:r>
            <a:r>
              <a:rPr lang="de-DE" sz="2000" dirty="0"/>
              <a:t>.   </a:t>
            </a:r>
            <a:r>
              <a:rPr lang="de-DE" sz="2000" dirty="0" err="1"/>
              <a:t>Filebench</a:t>
            </a:r>
            <a:r>
              <a:rPr lang="de-DE" sz="2000" dirty="0"/>
              <a:t>:  A  </a:t>
            </a:r>
            <a:r>
              <a:rPr lang="de-DE" sz="2000" dirty="0" err="1"/>
              <a:t>flexibleframework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benchmarking</a:t>
            </a:r>
            <a:r>
              <a:rPr lang="de-DE" sz="2000" dirty="0"/>
              <a:t>.;</a:t>
            </a:r>
            <a:r>
              <a:rPr lang="de-DE" sz="2000" dirty="0" err="1"/>
              <a:t>login</a:t>
            </a:r>
            <a:r>
              <a:rPr lang="de-DE" sz="2000" dirty="0"/>
              <a:t>:, 41(1), 2016.</a:t>
            </a:r>
          </a:p>
          <a:p>
            <a:r>
              <a:rPr lang="de-DE" sz="2000" dirty="0"/>
              <a:t>Icons von flaticon.com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C9F1606-7356-4433-BDB8-81B9DAFDC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24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32F849C7-A8FD-4590-A105-12C33E9E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4861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 dirty="0" err="1"/>
              <a:t>Fourth</a:t>
            </a:r>
            <a:r>
              <a:rPr lang="de-DE" dirty="0"/>
              <a:t> Extended File System</a:t>
            </a:r>
          </a:p>
          <a:p>
            <a:r>
              <a:rPr lang="de-DE" dirty="0"/>
              <a:t>Nachfolger von ext3 (</a:t>
            </a:r>
            <a:r>
              <a:rPr lang="de-DE" dirty="0" err="1"/>
              <a:t>fork</a:t>
            </a:r>
            <a:r>
              <a:rPr lang="de-DE" dirty="0"/>
              <a:t>)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r>
              <a:rPr lang="de-DE" dirty="0" err="1"/>
              <a:t>Stable</a:t>
            </a:r>
            <a:r>
              <a:rPr lang="de-DE" dirty="0"/>
              <a:t> Release in Linux 2.6.28 </a:t>
            </a:r>
            <a:r>
              <a:rPr lang="de-DE" dirty="0" err="1"/>
              <a:t>gemerged</a:t>
            </a:r>
            <a:r>
              <a:rPr lang="de-DE" dirty="0"/>
              <a:t> </a:t>
            </a:r>
            <a:r>
              <a:rPr lang="de-DE" sz="2000" dirty="0"/>
              <a:t>(Dez 2008)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2028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ext4 – Features </a:t>
            </a:r>
            <a:r>
              <a:rPr lang="de-DE" sz="1800"/>
              <a:t>(Auswahl)</a:t>
            </a:r>
            <a:endParaRPr lang="de-DE" sz="1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/>
              <a:t>Native Verschlüsselung auf Verzeichnisebene </a:t>
            </a:r>
            <a:r>
              <a:rPr lang="de-DE" sz="1800" dirty="0"/>
              <a:t>(seit Linux 4.1)</a:t>
            </a:r>
            <a:endParaRPr lang="de-DE" dirty="0"/>
          </a:p>
          <a:p>
            <a:r>
              <a:rPr lang="de-DE" dirty="0" err="1"/>
              <a:t>Extent</a:t>
            </a:r>
            <a:r>
              <a:rPr lang="de-DE" dirty="0"/>
              <a:t> – Support</a:t>
            </a:r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dirty="0" err="1"/>
              <a:t>Metadata</a:t>
            </a:r>
            <a:r>
              <a:rPr lang="de-DE" dirty="0"/>
              <a:t> Prüfsummen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9007886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267" y="-67300"/>
            <a:ext cx="13850466" cy="692523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78368" y="474133"/>
            <a:ext cx="1832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Encode Sans"/>
              </a:rPr>
              <a:t>btrfs</a:t>
            </a:r>
            <a:endParaRPr lang="de-DE" sz="66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394644" y="4090415"/>
            <a:ext cx="77909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“The filesystem on disk layout </a:t>
            </a:r>
          </a:p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is a forest of B-trees”</a:t>
            </a:r>
            <a:endParaRPr lang="de-DE" sz="44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096000" y="6596390"/>
            <a:ext cx="6894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Quelle: https://www.sca.com/imagevault/publishedmedia/520w1zc832yg3r749f1s/Skog_med_tj-rn_1214.jpg</a:t>
            </a:r>
          </a:p>
        </p:txBody>
      </p:sp>
    </p:spTree>
    <p:extLst>
      <p:ext uri="{BB962C8B-B14F-4D97-AF65-F5344CB8AC3E}">
        <p14:creationId xmlns:p14="http://schemas.microsoft.com/office/powerpoint/2010/main" val="17125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 dirty="0"/>
              <a:t>B-</a:t>
            </a:r>
            <a:r>
              <a:rPr lang="de-DE" dirty="0" err="1"/>
              <a:t>Tree</a:t>
            </a:r>
            <a:r>
              <a:rPr lang="de-DE" dirty="0"/>
              <a:t> File System</a:t>
            </a:r>
          </a:p>
          <a:p>
            <a:r>
              <a:rPr lang="de-DE" dirty="0"/>
              <a:t>„[…]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.“</a:t>
            </a:r>
          </a:p>
          <a:p>
            <a:r>
              <a:rPr lang="de-DE" dirty="0"/>
              <a:t>Copy-On-Write B-Baum</a:t>
            </a:r>
          </a:p>
          <a:p>
            <a:r>
              <a:rPr lang="de-DE" dirty="0" err="1"/>
              <a:t>Stable</a:t>
            </a:r>
            <a:r>
              <a:rPr lang="de-DE" dirty="0"/>
              <a:t> Release ab November 2013</a:t>
            </a:r>
          </a:p>
          <a:p>
            <a:r>
              <a:rPr lang="de-DE" dirty="0" err="1"/>
              <a:t>WinBtrfs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290231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 – Features </a:t>
            </a:r>
            <a:r>
              <a:rPr lang="de-DE" sz="1800">
                <a:solidFill>
                  <a:srgbClr val="FFFFFF"/>
                </a:solidFill>
              </a:rPr>
              <a:t>(Auswahl)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 err="1"/>
              <a:t>Subvolumes</a:t>
            </a:r>
            <a:endParaRPr lang="de-DE" dirty="0"/>
          </a:p>
          <a:p>
            <a:r>
              <a:rPr lang="de-DE" dirty="0"/>
              <a:t>Snapshots</a:t>
            </a:r>
          </a:p>
          <a:p>
            <a:r>
              <a:rPr lang="de-DE" dirty="0" err="1"/>
              <a:t>Deduplikation</a:t>
            </a:r>
            <a:endParaRPr lang="de-DE" dirty="0"/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dirty="0"/>
              <a:t>Prüfsummen B-Baum</a:t>
            </a:r>
          </a:p>
          <a:p>
            <a:r>
              <a:rPr lang="de-DE" dirty="0"/>
              <a:t>RAID {0,1,10}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724150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(B+ Baum)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8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6969970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033998" y="2575527"/>
            <a:ext cx="920214" cy="2323473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id="{7C857B68-5701-4CA9-AD13-187F3810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8658492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arallelogramm 113"/>
          <p:cNvSpPr/>
          <p:nvPr/>
        </p:nvSpPr>
        <p:spPr>
          <a:xfrm>
            <a:off x="8959285" y="4197371"/>
            <a:ext cx="1876620" cy="809736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10,11,19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6969970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033998" y="2575527"/>
            <a:ext cx="920214" cy="2323473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winkelte Verbindung 69"/>
          <p:cNvCxnSpPr>
            <a:stCxn id="113" idx="4"/>
            <a:endCxn id="114" idx="0"/>
          </p:cNvCxnSpPr>
          <p:nvPr/>
        </p:nvCxnSpPr>
        <p:spPr>
          <a:xfrm rot="16200000" flipH="1">
            <a:off x="8352087" y="2651862"/>
            <a:ext cx="923829" cy="2167188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19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winkelte Verbindung 93"/>
          <p:cNvCxnSpPr>
            <a:stCxn id="113" idx="4"/>
            <a:endCxn id="6" idx="0"/>
          </p:cNvCxnSpPr>
          <p:nvPr/>
        </p:nvCxnSpPr>
        <p:spPr>
          <a:xfrm rot="5400000">
            <a:off x="6069475" y="2536438"/>
            <a:ext cx="923829" cy="239803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winkelte Verbindung 101"/>
          <p:cNvCxnSpPr>
            <a:stCxn id="113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9186321" y="4319656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113" name="Parallelogramm 112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26F5AF-5823-44D7-96DD-B43C2B38D7F2}"/>
              </a:ext>
            </a:extLst>
          </p:cNvPr>
          <p:cNvSpPr/>
          <p:nvPr/>
        </p:nvSpPr>
        <p:spPr>
          <a:xfrm>
            <a:off x="10011113" y="4329734"/>
            <a:ext cx="585903" cy="555977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id="{7C857B68-5701-4CA9-AD13-187F3810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583435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86" grpId="0" animBg="1"/>
      <p:bldP spid="86" grpId="1" animBg="1"/>
      <p:bldP spid="112" grpId="0"/>
      <p:bldP spid="112" grpId="1"/>
      <p:bldP spid="112" grpId="2"/>
      <p:bldP spid="113" grpId="0" animBg="1"/>
      <p:bldP spid="20" grpId="0" animBg="1"/>
      <p:bldP spid="20" grpId="1" animBg="1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Laertes · SlidesCarnival</Template>
  <TotalTime>0</TotalTime>
  <Words>1370</Words>
  <Application>Microsoft Office PowerPoint</Application>
  <PresentationFormat>Breitbild</PresentationFormat>
  <Paragraphs>248</Paragraphs>
  <Slides>24</Slides>
  <Notes>20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Consolas</vt:lpstr>
      <vt:lpstr>Encode Sans</vt:lpstr>
      <vt:lpstr>Encode Sans ExtraLight</vt:lpstr>
      <vt:lpstr>Laertes template</vt:lpstr>
      <vt:lpstr>btrfs vs ext4 David Kaub, Benedikt Lüken-Winkels</vt:lpstr>
      <vt:lpstr>Übersicht</vt:lpstr>
      <vt:lpstr>ext4</vt:lpstr>
      <vt:lpstr>ext4 – Features (Auswahl)</vt:lpstr>
      <vt:lpstr>PowerPoint-Präsentation</vt:lpstr>
      <vt:lpstr>btrfs</vt:lpstr>
      <vt:lpstr>btrfs – Features (Auswahl)</vt:lpstr>
      <vt:lpstr>B-Baum (B+ Baum)</vt:lpstr>
      <vt:lpstr>B-Baum - Hinzufügen</vt:lpstr>
      <vt:lpstr>B-Baum - Löschen</vt:lpstr>
      <vt:lpstr>B-Baum – Kopieren (COW)</vt:lpstr>
      <vt:lpstr>Snapshot und Rollback</vt:lpstr>
      <vt:lpstr>Volume hinzufügen</vt:lpstr>
      <vt:lpstr>Benchmarking</vt:lpstr>
      <vt:lpstr>Benchmarks</vt:lpstr>
      <vt:lpstr>Benchmarking Umgebung</vt:lpstr>
      <vt:lpstr>MB/s SSD</vt:lpstr>
      <vt:lpstr>MB/s HDD</vt:lpstr>
      <vt:lpstr>Operationen/s</vt:lpstr>
      <vt:lpstr>Operationen/s</vt:lpstr>
      <vt:lpstr>Operationen/s</vt:lpstr>
      <vt:lpstr>Fazit</vt:lpstr>
      <vt:lpstr>PowerPoint-Präsentation</vt:lpstr>
      <vt:lpstr>Quellen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btrfs vs ext4</dc:title>
  <dc:creator>Lüken-Winkels, Benedikt</dc:creator>
  <cp:lastModifiedBy>David</cp:lastModifiedBy>
  <cp:revision>148</cp:revision>
  <dcterms:created xsi:type="dcterms:W3CDTF">2020-02-28T09:19:56Z</dcterms:created>
  <dcterms:modified xsi:type="dcterms:W3CDTF">2020-03-02T21:56:59Z</dcterms:modified>
</cp:coreProperties>
</file>